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handoutMasterIdLst>
    <p:handoutMasterId r:id="rId20"/>
  </p:handoutMasterIdLst>
  <p:sldIdLst>
    <p:sldId id="256" r:id="rId2"/>
    <p:sldId id="258" r:id="rId3"/>
    <p:sldId id="269" r:id="rId4"/>
    <p:sldId id="259" r:id="rId5"/>
    <p:sldId id="260" r:id="rId6"/>
    <p:sldId id="282" r:id="rId7"/>
    <p:sldId id="261" r:id="rId8"/>
    <p:sldId id="263" r:id="rId9"/>
    <p:sldId id="270" r:id="rId10"/>
    <p:sldId id="264" r:id="rId11"/>
    <p:sldId id="273" r:id="rId12"/>
    <p:sldId id="274" r:id="rId13"/>
    <p:sldId id="277" r:id="rId14"/>
    <p:sldId id="262" r:id="rId15"/>
    <p:sldId id="272" r:id="rId16"/>
    <p:sldId id="275" r:id="rId17"/>
    <p:sldId id="276" r:id="rId18"/>
    <p:sldId id="283" r:id="rId19"/>
  </p:sldIdLst>
  <p:sldSz cx="9144000" cy="6858000" type="screen4x3"/>
  <p:notesSz cx="7077075" cy="93694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8D4"/>
    <a:srgbClr val="D3C7E3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983" autoAdjust="0"/>
    <p:restoredTop sz="91846" autoAdjust="0"/>
  </p:normalViewPr>
  <p:slideViewPr>
    <p:cSldViewPr snapToGrid="0">
      <p:cViewPr>
        <p:scale>
          <a:sx n="80" d="100"/>
          <a:sy n="80" d="100"/>
        </p:scale>
        <p:origin x="14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70098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70098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20FAF2C3-3B84-4C8E-83F8-5CE10C7B5C8E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66733" cy="470097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9328"/>
            <a:ext cx="3066733" cy="470097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0EB5FC46-A036-4C6E-808C-C77FD7DC7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72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314" y="596019"/>
            <a:ext cx="7510506" cy="3213982"/>
          </a:xfrm>
        </p:spPr>
        <p:txBody>
          <a:bodyPr anchor="b">
            <a:normAutofit/>
          </a:bodyPr>
          <a:lstStyle>
            <a:lvl1pPr algn="ctr">
              <a:defRPr sz="40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314" y="3886200"/>
            <a:ext cx="7510506" cy="2219108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320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77" y="4377485"/>
            <a:ext cx="7413007" cy="907505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678" y="996188"/>
            <a:ext cx="7301427" cy="298112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677" y="5284990"/>
            <a:ext cx="7413007" cy="81707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7678" y="6181344"/>
            <a:ext cx="533727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32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4" cy="3137782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343400"/>
            <a:ext cx="7511474" cy="175866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538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83818" y="86027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8822" y="29859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304407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6436" y="3650606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641206"/>
            <a:ext cx="7511473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075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3603566"/>
            <a:ext cx="7512338" cy="14688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015" y="5072366"/>
            <a:ext cx="7512339" cy="102969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834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3818" y="75385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7556" y="287949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284436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7" y="3886200"/>
            <a:ext cx="7512338" cy="10536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939862"/>
            <a:ext cx="7512338" cy="116219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9060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6" y="596018"/>
            <a:ext cx="7511473" cy="275678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6" y="3682941"/>
            <a:ext cx="7511473" cy="1049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732224"/>
            <a:ext cx="7511472" cy="1369836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447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332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708" y="596018"/>
            <a:ext cx="1778112" cy="55060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8347" y="596018"/>
            <a:ext cx="5624137" cy="550604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72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56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14" y="3270698"/>
            <a:ext cx="7510506" cy="1823305"/>
          </a:xfrm>
        </p:spPr>
        <p:txBody>
          <a:bodyPr anchor="b">
            <a:normAutofit/>
          </a:bodyPr>
          <a:lstStyle>
            <a:lvl1pPr algn="r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14" y="5103810"/>
            <a:ext cx="7510506" cy="99825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99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347" y="2060898"/>
            <a:ext cx="3685073" cy="403133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060898"/>
            <a:ext cx="3689239" cy="403133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448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06" y="2060898"/>
            <a:ext cx="3397113" cy="733596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347" y="2786027"/>
            <a:ext cx="3685073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150" y="2060898"/>
            <a:ext cx="3419670" cy="725129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5" y="2786027"/>
            <a:ext cx="3701520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92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15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01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754928"/>
            <a:ext cx="2729523" cy="1371600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856" y="596018"/>
            <a:ext cx="4500964" cy="5506041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347" y="3126528"/>
            <a:ext cx="272952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059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898269"/>
            <a:ext cx="4423803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5442" y="-18288"/>
            <a:ext cx="2500062" cy="6903720"/>
          </a:xfr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080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318" y="3269869"/>
            <a:ext cx="442380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23649" y="6181344"/>
            <a:ext cx="718502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8348" y="6181344"/>
            <a:ext cx="37053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4262" y="6181344"/>
            <a:ext cx="305186" cy="32925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07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8" y="2060898"/>
            <a:ext cx="7511472" cy="404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1708" y="6178260"/>
            <a:ext cx="1287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8347" y="6178260"/>
            <a:ext cx="5624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7202" y="617826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354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 cap="all">
          <a:ln w="3175" cmpd="sng">
            <a:noFill/>
          </a:ln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65000"/>
                <a:lumOff val="35000"/>
                <a:alpha val="40000"/>
              </a:schemeClr>
            </a:glow>
            <a:outerShdw blurRad="28575" dist="38100" dir="1404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8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6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2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0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68" y="132203"/>
            <a:ext cx="8742146" cy="2159306"/>
          </a:xfrm>
        </p:spPr>
        <p:txBody>
          <a:bodyPr>
            <a:normAutofit/>
          </a:bodyPr>
          <a:lstStyle/>
          <a:p>
            <a:pPr algn="l">
              <a:tabLst>
                <a:tab pos="341313" algn="l"/>
                <a:tab pos="738188" algn="l"/>
              </a:tabLst>
            </a:pPr>
            <a:endParaRPr lang="en-US" sz="2400" b="1" cap="none" dirty="0">
              <a:solidFill>
                <a:schemeClr val="tx1"/>
              </a:solidFill>
              <a:effectLst>
                <a:glow rad="38100">
                  <a:schemeClr val="bg1">
                    <a:lumMod val="65000"/>
                    <a:lumOff val="35000"/>
                    <a:alpha val="5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568" y="2192357"/>
            <a:ext cx="8742146" cy="4640660"/>
          </a:xfrm>
        </p:spPr>
        <p:txBody>
          <a:bodyPr>
            <a:normAutofit/>
          </a:bodyPr>
          <a:lstStyle/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endParaRPr lang="en-US" sz="2400" b="1" cap="none" dirty="0" smtClean="0"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8086382" y="6621137"/>
            <a:ext cx="330506" cy="881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92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68" y="132204"/>
            <a:ext cx="8742146" cy="1297101"/>
          </a:xfrm>
        </p:spPr>
        <p:txBody>
          <a:bodyPr>
            <a:noAutofit/>
          </a:bodyPr>
          <a:lstStyle/>
          <a:p>
            <a:pPr marL="0" lvl="1" indent="-457200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s-ES" sz="2400" b="1" i="1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todos los males es </a:t>
            </a:r>
            <a:r>
              <a:rPr lang="es-ES" sz="2400" b="1" i="1" dirty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 amor al dinero, el cual codiciando algunos, se extraviaron de la fe, y fueron traspasados de muchos dolores</a:t>
            </a:r>
            <a:r>
              <a:rPr lang="es-ES" sz="2400" b="1" i="1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2400" b="1" i="1" dirty="0">
              <a:solidFill>
                <a:schemeClr val="tx1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568" y="1429305"/>
            <a:ext cx="8742146" cy="4971495"/>
          </a:xfrm>
        </p:spPr>
        <p:txBody>
          <a:bodyPr>
            <a:normAutofit/>
          </a:bodyPr>
          <a:lstStyle/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¡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duro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para el hombre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aprender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contentamiento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      </a:t>
            </a:r>
            <a:r>
              <a:rPr lang="en-US" sz="2400" b="1" cap="none" dirty="0" smtClean="0">
                <a:solidFill>
                  <a:srgbClr val="D3C7E3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Tim. 6:6-8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….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Pero gran ganancia es la piedad acompañada de 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con-</a:t>
            </a:r>
            <a:r>
              <a:rPr lang="es-ES" sz="2400" b="1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tentamiento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7  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porque nada hemos traído a este mundo, y sin duda nada podremos sacar. 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8  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Así que, teniendo 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sus-</a:t>
            </a:r>
            <a:r>
              <a:rPr lang="es-ES" sz="2400" b="1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tento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 abrigo, estemos contentos con esto. 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¿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Habrá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oído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usted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algún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miembro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iglesia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siendo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cortado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comunión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avaro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 ….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sé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un solo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2400" b="1" cap="none" dirty="0" smtClean="0">
                <a:solidFill>
                  <a:srgbClr val="BBA8D4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Cor. 5:11 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s-E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Más 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bien os escribí que no os juntéis con ninguno que, llamándose hermano, fuere fornicario, o </a:t>
            </a:r>
            <a:r>
              <a:rPr lang="es-ES" sz="2400" b="1" i="1" u="sng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avaro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o idólatra, o maldiciente, o borracho, o ladrón; con el tal ni aun comáis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2400" b="1" i="1" cap="none" dirty="0"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12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68" y="132204"/>
            <a:ext cx="8742146" cy="1013016"/>
          </a:xfrm>
        </p:spPr>
        <p:txBody>
          <a:bodyPr>
            <a:normAutofit/>
          </a:bodyPr>
          <a:lstStyle/>
          <a:p>
            <a:pPr algn="l">
              <a:tabLst>
                <a:tab pos="230188" algn="l"/>
                <a:tab pos="400050" algn="l"/>
              </a:tabLst>
            </a:pPr>
            <a:r>
              <a:rPr lang="en-US" sz="2400" b="1" i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La </a:t>
            </a:r>
            <a:r>
              <a:rPr lang="en-US" sz="2400" b="1" i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avaricia</a:t>
            </a:r>
            <a:r>
              <a:rPr lang="en-US" sz="2400" b="1" i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2400" b="1" i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idolatría</a:t>
            </a:r>
            <a:r>
              <a:rPr lang="en-US" sz="2400" b="1" i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y se </a:t>
            </a:r>
            <a:r>
              <a:rPr lang="en-US" sz="2400" b="1" i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menciona</a:t>
            </a:r>
            <a:r>
              <a:rPr lang="en-US" sz="2400" b="1" i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juntamente</a:t>
            </a:r>
            <a:r>
              <a:rPr lang="en-US" sz="2400" b="1" i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con la </a:t>
            </a:r>
            <a:r>
              <a:rPr lang="en-US" sz="2400" b="1" i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fornicación</a:t>
            </a:r>
            <a:r>
              <a:rPr lang="en-US" sz="2400" b="1" i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i="1" cap="none" dirty="0" smtClean="0">
                <a:solidFill>
                  <a:srgbClr val="D3C7E3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Col. 3:5,6</a:t>
            </a:r>
            <a:r>
              <a:rPr lang="en-US" sz="2400" b="1" i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…… </a:t>
            </a:r>
            <a:endParaRPr lang="en-US" sz="2400" b="1" i="1" cap="none" dirty="0">
              <a:solidFill>
                <a:schemeClr val="tx1"/>
              </a:solidFill>
              <a:effectLst>
                <a:glow rad="38100">
                  <a:schemeClr val="bg1">
                    <a:lumMod val="65000"/>
                    <a:lumOff val="35000"/>
                    <a:alpha val="5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568" y="1145220"/>
            <a:ext cx="8742146" cy="5060271"/>
          </a:xfrm>
        </p:spPr>
        <p:txBody>
          <a:bodyPr>
            <a:normAutofit lnSpcReduction="10000"/>
          </a:bodyPr>
          <a:lstStyle/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s-E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Haced morir, pues, lo terrenal en vosotros: </a:t>
            </a:r>
            <a:r>
              <a:rPr lang="es-ES" sz="2400" b="1" i="1" u="sng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fornicación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impureza, pasiones desordenadas, malos deseos y </a:t>
            </a:r>
            <a:r>
              <a:rPr lang="es-ES" sz="2400" b="1" i="1" u="sng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avaricia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que es idolatría; 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6  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cosas por las cuales la ira de Dios viene sobre los hijos de 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desobediencia.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cap="none" dirty="0" smtClean="0">
                <a:solidFill>
                  <a:srgbClr val="D3C7E3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Judas 11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¡Ay de ellos! porque han seguido el camino de Caín, y se lanzaron por lucro en el error de </a:t>
            </a:r>
            <a:r>
              <a:rPr lang="es-ES" sz="2400" b="1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Balaam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i="1" cap="none" dirty="0" smtClean="0"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Los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predicadores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predican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dinero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imitando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así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Balaam,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actúan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locura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….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fue reprendido por su iniquidad; pues una muda bestia de carga, hablando con voz de hombre, refrenó la </a:t>
            </a:r>
            <a:r>
              <a:rPr lang="es-ES" sz="2400" b="1" i="1" u="sng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locura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profeta, </a:t>
            </a:r>
            <a:r>
              <a:rPr lang="es-ES" sz="2400" b="1" i="1" cap="none" dirty="0" smtClean="0">
                <a:solidFill>
                  <a:srgbClr val="D3C7E3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 Ped. 2:16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ES" sz="2400" b="1" i="1" cap="none" dirty="0"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Las mega-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iglesias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400" b="1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muy</a:t>
            </a:r>
            <a:r>
              <a:rPr lang="en-U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grandes</a:t>
            </a:r>
            <a:r>
              <a:rPr lang="en-U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de miles de </a:t>
            </a:r>
            <a:r>
              <a:rPr lang="en-US" sz="2400" b="1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miem</a:t>
            </a:r>
            <a:r>
              <a:rPr lang="en-U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-bros)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ofrecen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membresía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lo que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desea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oír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pastores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” se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hacen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mucho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muy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ricos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Ellos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condenan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pecado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y no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predican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acerca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infierno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2400" b="1" cap="none" dirty="0"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79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68" y="124288"/>
            <a:ext cx="8742146" cy="1313896"/>
          </a:xfrm>
        </p:spPr>
        <p:txBody>
          <a:bodyPr>
            <a:normAutofit/>
          </a:bodyPr>
          <a:lstStyle/>
          <a:p>
            <a:pPr algn="l">
              <a:tabLst>
                <a:tab pos="341313" algn="l"/>
                <a:tab pos="738188" algn="l"/>
              </a:tabLst>
            </a:pP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Letrero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iglesia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Houston : “No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criticamos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no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condenamos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solamente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amamos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” =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predicamos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solamen-te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lo que la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gente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quiere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oir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decir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nada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negativo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cap="none" dirty="0">
              <a:solidFill>
                <a:schemeClr val="tx1"/>
              </a:solidFill>
              <a:effectLst>
                <a:glow rad="38100">
                  <a:schemeClr val="bg1">
                    <a:lumMod val="65000"/>
                    <a:lumOff val="35000"/>
                    <a:alpha val="5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568" y="1438185"/>
            <a:ext cx="8742146" cy="5160920"/>
          </a:xfrm>
        </p:spPr>
        <p:txBody>
          <a:bodyPr>
            <a:normAutofit fontScale="92500" lnSpcReduction="10000"/>
          </a:bodyPr>
          <a:lstStyle/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s-E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Un converso </a:t>
            </a:r>
            <a:r>
              <a:rPr lang="es-E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hispano </a:t>
            </a:r>
            <a:r>
              <a:rPr lang="es-E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mío que comenzó a predicar temprano en los años 1950, al intentar justificarse en haberse ido con los liberales, me dijo …	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s-ES" sz="24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 “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Tengo una familia que sostener</a:t>
            </a:r>
            <a:r>
              <a:rPr lang="es-E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”  =  si defiendo la verdad pierdo mi salario</a:t>
            </a:r>
            <a:r>
              <a:rPr lang="es-E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r>
              <a:rPr lang="es-E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(¿No está Dios en el cielo?)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s-E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Por contraste al hno. Don </a:t>
            </a:r>
            <a:r>
              <a:rPr lang="es-E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Atherton</a:t>
            </a:r>
            <a:r>
              <a:rPr lang="es-E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San Benito, TX, quien mu-</a:t>
            </a:r>
            <a:r>
              <a:rPr lang="es-E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rió</a:t>
            </a:r>
            <a:r>
              <a:rPr lang="es-E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una enfermedad del </a:t>
            </a:r>
            <a:r>
              <a:rPr lang="es-E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riñon</a:t>
            </a:r>
            <a:r>
              <a:rPr lang="es-E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 el año 1967 (antes de haber trasplante de riñones) se le ofreció un aumento de salario si defendería el Heraldo de Verdad (programa radial nacional). Él respondió: “Mi alma no está de venta”.  </a:t>
            </a:r>
            <a:r>
              <a:rPr lang="es-E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Balaam</a:t>
            </a:r>
            <a:r>
              <a:rPr lang="es-E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vendió la suya.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s-ES" sz="24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Balaam</a:t>
            </a:r>
            <a:r>
              <a:rPr lang="es-E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procuraba agradar al hombre, pero no Pablo, </a:t>
            </a:r>
            <a:r>
              <a:rPr lang="es-ES" sz="2400" b="1" cap="none" dirty="0" smtClean="0">
                <a:solidFill>
                  <a:srgbClr val="BBA8D4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Gal. 1:10</a:t>
            </a:r>
            <a:r>
              <a:rPr lang="es-E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….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s-E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Pues,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¿busco ahora el favor de los hombres, o el de Dios? ¿O trato de agradar a los hombres? Pues si todavía agradara a los hombres, no sería siervo de Cristo. 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Muchos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condenan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pecado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el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materialismo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las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modas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  <a:endParaRPr lang="es-ES" sz="2400" b="1" i="1" cap="none" dirty="0"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0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68" y="132204"/>
            <a:ext cx="8742146" cy="622805"/>
          </a:xfrm>
        </p:spPr>
        <p:txBody>
          <a:bodyPr>
            <a:normAutofit/>
          </a:bodyPr>
          <a:lstStyle/>
          <a:p>
            <a:pPr algn="l">
              <a:tabLst>
                <a:tab pos="341313" algn="l"/>
                <a:tab pos="738188" algn="l"/>
              </a:tabLst>
            </a:pP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novedades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las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innovaciones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la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fama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la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fortuna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cap="none" dirty="0">
              <a:solidFill>
                <a:schemeClr val="tx1"/>
              </a:solidFill>
              <a:effectLst>
                <a:glow rad="38100">
                  <a:schemeClr val="bg1">
                    <a:lumMod val="65000"/>
                    <a:lumOff val="35000"/>
                    <a:alpha val="5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568" y="755010"/>
            <a:ext cx="8742146" cy="6102990"/>
          </a:xfrm>
        </p:spPr>
        <p:txBody>
          <a:bodyPr>
            <a:normAutofit fontScale="85000" lnSpcReduction="20000"/>
          </a:bodyPr>
          <a:lstStyle/>
          <a:p>
            <a:pPr marL="0" lvl="2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Algunos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equiparan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8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grandeza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con el </a:t>
            </a:r>
            <a:r>
              <a:rPr lang="en-US" sz="28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8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salario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y las </a:t>
            </a:r>
            <a:r>
              <a:rPr lang="en-US" sz="28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muchas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invitaciones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28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predicar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series, o </a:t>
            </a:r>
            <a:r>
              <a:rPr lang="en-US" sz="28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conferencias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2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8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8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Buscan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honor entre </a:t>
            </a:r>
            <a:r>
              <a:rPr lang="en-US" sz="28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hombres. A Balaam </a:t>
            </a:r>
            <a:r>
              <a:rPr lang="en-US" sz="28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Balac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28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ofreció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“</a:t>
            </a:r>
            <a:r>
              <a:rPr lang="en-US" sz="28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honra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” (</a:t>
            </a:r>
            <a:r>
              <a:rPr lang="en-US" sz="2800" b="1" cap="none" dirty="0" err="1" smtClean="0">
                <a:solidFill>
                  <a:srgbClr val="D3C7E3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Núm</a:t>
            </a:r>
            <a:r>
              <a:rPr lang="en-US" sz="2800" b="1" cap="none" dirty="0" smtClean="0">
                <a:solidFill>
                  <a:srgbClr val="D3C7E3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24:11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), …..</a:t>
            </a:r>
          </a:p>
          <a:p>
            <a:pPr marL="0" lvl="2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s-ES" sz="28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 dije que te honraría, mas he aquí que Jehová te ha privado de honra. </a:t>
            </a:r>
            <a:r>
              <a:rPr lang="es-E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Acusó a Dios de privar de honra. ¡Oh, no!</a:t>
            </a:r>
            <a:endParaRPr lang="en-US" sz="2800" b="1" i="1" cap="none" dirty="0" smtClean="0"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Tales </a:t>
            </a:r>
            <a:r>
              <a:rPr lang="en-US" sz="28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predicadores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mencionados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arriba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 lanzan </a:t>
            </a:r>
            <a:r>
              <a:rPr lang="es-ES" sz="28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 lucro en el </a:t>
            </a:r>
            <a:r>
              <a:rPr lang="es-ES" sz="2800" b="1" u="sng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error</a:t>
            </a:r>
            <a:r>
              <a:rPr lang="es-ES" sz="28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2800" b="1" cap="none" dirty="0" err="1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Balaam</a:t>
            </a:r>
            <a:r>
              <a:rPr lang="es-ES" sz="28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y para el mismo fin.</a:t>
            </a:r>
            <a:r>
              <a:rPr lang="en-US" sz="28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800" b="1" cap="none" dirty="0" smtClean="0"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8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Jesús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8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Mirad, y guardaos de toda avaricia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cap="none" dirty="0" smtClean="0">
                <a:solidFill>
                  <a:srgbClr val="BBA8D4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Lk. 12:15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Vienen</a:t>
            </a:r>
            <a:r>
              <a:rPr lang="en-US" sz="28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800" b="1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pedirte</a:t>
            </a:r>
            <a:r>
              <a:rPr lang="en-US" sz="28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r>
              <a:rPr lang="en-US" sz="28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alma 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cap="none" dirty="0" smtClean="0">
                <a:solidFill>
                  <a:srgbClr val="BBA8D4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ver. 20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lvl="2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800" b="1" cap="none" dirty="0">
                <a:solidFill>
                  <a:srgbClr val="FFFF00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IV.  </a:t>
            </a:r>
            <a:r>
              <a:rPr lang="en-US" sz="2800" b="1" cap="none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DOCTRINA DE BALAAM</a:t>
            </a:r>
            <a:endParaRPr lang="en-US" sz="2800" b="1" cap="none" dirty="0"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s-E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Balaam, </a:t>
            </a:r>
            <a:r>
              <a:rPr lang="en-US" sz="28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según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Peter </a:t>
            </a:r>
            <a:r>
              <a:rPr lang="en-US" sz="28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cap="none" dirty="0">
                <a:solidFill>
                  <a:srgbClr val="BBA8D4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 Pet. </a:t>
            </a:r>
            <a:r>
              <a:rPr lang="en-US" sz="2800" b="1" cap="none" dirty="0" smtClean="0">
                <a:solidFill>
                  <a:srgbClr val="BBA8D4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2:16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), era </a:t>
            </a:r>
            <a:r>
              <a:rPr lang="en-US" sz="28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profeta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 un </a:t>
            </a:r>
            <a:r>
              <a:rPr lang="en-US" sz="28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vocero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Dios. Pero …..</a:t>
            </a:r>
            <a:endParaRPr lang="en-US" sz="2800" b="1" cap="none" dirty="0"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Enseñaba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según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deseos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28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gente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que le </a:t>
            </a:r>
            <a:r>
              <a:rPr lang="en-US" sz="28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pagaria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le </a:t>
            </a:r>
            <a:r>
              <a:rPr lang="en-US" sz="28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honraría</a:t>
            </a:r>
            <a:r>
              <a:rPr lang="en-US" sz="28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pero</a:t>
            </a:r>
            <a:r>
              <a:rPr lang="en-US" sz="28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cap="none" dirty="0" smtClean="0">
                <a:solidFill>
                  <a:srgbClr val="D3C7E3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 Tim. 4:2-4</a:t>
            </a:r>
            <a:r>
              <a:rPr lang="en-US" sz="28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8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prediques la palabra; que instes </a:t>
            </a:r>
            <a:r>
              <a:rPr lang="es-ES" sz="28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tiempo y fuera de tiempo; redarguye, reprende, exhorta con toda paciencia y doctrina …..</a:t>
            </a:r>
            <a:endParaRPr lang="es-ES" sz="2800" b="1" i="1" cap="none" dirty="0"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16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68" y="132203"/>
            <a:ext cx="8742146" cy="1319092"/>
          </a:xfrm>
        </p:spPr>
        <p:txBody>
          <a:bodyPr>
            <a:normAutofit/>
          </a:bodyPr>
          <a:lstStyle/>
          <a:p>
            <a:pPr algn="l">
              <a:tabLst>
                <a:tab pos="341313" algn="l"/>
                <a:tab pos="738188" algn="l"/>
              </a:tabLst>
            </a:pPr>
            <a:r>
              <a:rPr lang="es-ES" sz="2400" b="1" i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i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3  Porque </a:t>
            </a:r>
            <a:r>
              <a:rPr lang="es-ES" sz="2400" b="1" i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vendrá tiempo cuando no sufrirán la sana </a:t>
            </a:r>
            <a:r>
              <a:rPr lang="es-ES" sz="2400" b="1" i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doctrina</a:t>
            </a:r>
            <a:r>
              <a:rPr lang="es-ES" sz="2400" b="1" i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sino que teniendo comezón de oír, se </a:t>
            </a:r>
            <a:r>
              <a:rPr lang="es-ES" sz="2400" b="1" i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amontona-</a:t>
            </a:r>
            <a:r>
              <a:rPr lang="es-ES" sz="2400" b="1" i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rán</a:t>
            </a:r>
            <a:r>
              <a:rPr lang="es-ES" sz="2400" b="1" i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i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maestros conforme a sus propias concupiscencias, </a:t>
            </a:r>
            <a:r>
              <a:rPr lang="es-ES" sz="2400" b="1" i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sz="2400" b="1" cap="none" dirty="0">
              <a:solidFill>
                <a:schemeClr val="tx1"/>
              </a:solidFill>
              <a:effectLst>
                <a:glow rad="38100">
                  <a:schemeClr val="bg1">
                    <a:lumMod val="65000"/>
                    <a:lumOff val="35000"/>
                    <a:alpha val="5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568" y="1367407"/>
            <a:ext cx="8742146" cy="4219577"/>
          </a:xfrm>
        </p:spPr>
        <p:txBody>
          <a:bodyPr>
            <a:normAutofit/>
          </a:bodyPr>
          <a:lstStyle/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  y apartarán de la verdad el oído y se volverán a las fábulas. 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Balaam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empleo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seducción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lograr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fines, </a:t>
            </a:r>
            <a:r>
              <a:rPr lang="en-US" sz="2400" b="1" cap="none" dirty="0" smtClean="0">
                <a:solidFill>
                  <a:srgbClr val="D3C7E3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cap="none" dirty="0" smtClean="0">
                <a:solidFill>
                  <a:srgbClr val="D3C7E3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2:14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…..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tienes ahí a los que retienen la doctrina de </a:t>
            </a:r>
            <a:r>
              <a:rPr lang="es-ES" sz="2400" b="1" i="1" cap="none" dirty="0" err="1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Balaam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que enseñaba a </a:t>
            </a:r>
            <a:r>
              <a:rPr lang="es-ES" sz="2400" b="1" i="1" cap="none" dirty="0" err="1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Balac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poner tropiezo ante los hijos de Israel, a comer de cosas sacrificadas a los ídolos, y a cometer fornicación.</a:t>
            </a:r>
            <a:r>
              <a:rPr lang="es-ES" sz="24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Lo que Balaam no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pudo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lograr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boca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decir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maldecir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Israel, lo </a:t>
            </a:r>
            <a:r>
              <a:rPr lang="en-US" sz="2400" b="1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pudo</a:t>
            </a:r>
            <a:r>
              <a:rPr lang="en-U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hacer</a:t>
            </a:r>
            <a:r>
              <a:rPr lang="en-U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400" b="1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enseñar</a:t>
            </a:r>
            <a:r>
              <a:rPr lang="en-U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b="1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Balac</a:t>
            </a:r>
            <a:r>
              <a:rPr lang="en-U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b="1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po-ner</a:t>
            </a:r>
            <a:r>
              <a:rPr lang="en-U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2400" b="1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tropiezo</a:t>
            </a:r>
            <a:r>
              <a:rPr lang="en-U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ante </a:t>
            </a:r>
            <a:r>
              <a:rPr lang="en-US" sz="2400" b="1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ojos</a:t>
            </a:r>
            <a:r>
              <a:rPr lang="en-U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Israel.</a:t>
            </a:r>
          </a:p>
        </p:txBody>
      </p:sp>
    </p:spTree>
    <p:extLst>
      <p:ext uri="{BB962C8B-B14F-4D97-AF65-F5344CB8AC3E}">
        <p14:creationId xmlns:p14="http://schemas.microsoft.com/office/powerpoint/2010/main" val="71331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68" y="132203"/>
            <a:ext cx="8742146" cy="1685167"/>
          </a:xfrm>
        </p:spPr>
        <p:txBody>
          <a:bodyPr>
            <a:normAutofit/>
          </a:bodyPr>
          <a:lstStyle/>
          <a:p>
            <a:pPr algn="l">
              <a:tabLst>
                <a:tab pos="341313" algn="l"/>
                <a:tab pos="738188" algn="l"/>
              </a:tabLst>
            </a:pP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Los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israelitas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permitieron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fueran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seducidos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atracciones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pecado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Los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moabitas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“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Venid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comer con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tened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placer (la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fornicación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al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adorar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nuestros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dioses”. </a:t>
            </a:r>
            <a:r>
              <a:rPr lang="en-US" sz="2400" b="1" cap="none" dirty="0" err="1" smtClean="0">
                <a:solidFill>
                  <a:srgbClr val="D3C7E3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Números</a:t>
            </a:r>
            <a:r>
              <a:rPr lang="en-US" sz="2400" b="1" cap="none" dirty="0" smtClean="0">
                <a:solidFill>
                  <a:srgbClr val="D3C7E3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rgbClr val="D3C7E3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capítulo</a:t>
            </a:r>
            <a:r>
              <a:rPr lang="en-US" sz="2400" b="1" cap="none" dirty="0" smtClean="0">
                <a:solidFill>
                  <a:srgbClr val="D3C7E3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25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cap="none" dirty="0">
              <a:solidFill>
                <a:schemeClr val="tx1"/>
              </a:solidFill>
              <a:effectLst>
                <a:glow rad="38100">
                  <a:schemeClr val="bg1">
                    <a:lumMod val="65000"/>
                    <a:lumOff val="35000"/>
                    <a:alpha val="5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568" y="1954530"/>
            <a:ext cx="8742146" cy="4878487"/>
          </a:xfrm>
        </p:spPr>
        <p:txBody>
          <a:bodyPr>
            <a:normAutofit/>
          </a:bodyPr>
          <a:lstStyle/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A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consecuencia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ellos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24,000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fueron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muertos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plaga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con que Dios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castigó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predicadores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modernistas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hoy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niegan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mila-gros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Biblia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reciben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grandes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salarios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las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grandes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iglesias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protestantes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principales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898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68" y="132204"/>
            <a:ext cx="8742146" cy="1090806"/>
          </a:xfrm>
        </p:spPr>
        <p:txBody>
          <a:bodyPr>
            <a:normAutofit/>
          </a:bodyPr>
          <a:lstStyle/>
          <a:p>
            <a:pPr algn="l">
              <a:tabLst>
                <a:tab pos="341313" algn="l"/>
                <a:tab pos="738188" algn="l"/>
              </a:tabLst>
            </a:pP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Pedro dice (</a:t>
            </a:r>
            <a:r>
              <a:rPr lang="en-US" sz="2400" b="1" cap="none" dirty="0" smtClean="0">
                <a:solidFill>
                  <a:srgbClr val="D3C7E3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 Ped. 2;16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literalmente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bestia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u="sng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sin </a:t>
            </a:r>
            <a:r>
              <a:rPr lang="en-US" sz="2400" b="1" u="sng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voz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u="sng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 la </a:t>
            </a:r>
            <a:r>
              <a:rPr lang="en-US" sz="2400" b="1" u="sng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voz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hombre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habló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¡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Esto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fue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milagro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  ….</a:t>
            </a:r>
            <a:endParaRPr lang="en-US" sz="2400" b="1" cap="none" dirty="0">
              <a:solidFill>
                <a:schemeClr val="tx1"/>
              </a:solidFill>
              <a:effectLst>
                <a:glow rad="38100">
                  <a:schemeClr val="bg1">
                    <a:lumMod val="65000"/>
                    <a:lumOff val="35000"/>
                    <a:alpha val="5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568" y="1131571"/>
            <a:ext cx="8742146" cy="4446270"/>
          </a:xfrm>
        </p:spPr>
        <p:txBody>
          <a:bodyPr>
            <a:normAutofit/>
          </a:bodyPr>
          <a:lstStyle/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Moisés registró este milagro y el apóstol Pedro lo </a:t>
            </a:r>
            <a:r>
              <a:rPr lang="es-ES" sz="2400" b="1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secun-dó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pero el predicador modernista lo niega porque niega los milagros de la Biblia.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s-ES" sz="24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¿Cómo explica el modernista este evento ya que insinúa que Moisés y Pedro mintieron?  El dice: ……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s-ES" sz="24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La consciencia de </a:t>
            </a:r>
            <a:r>
              <a:rPr lang="es-E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Balaam</a:t>
            </a:r>
            <a:r>
              <a:rPr lang="es-E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le molestó y él imaginó o supuso el evento.  ¡Qué respuesta más conveniente!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s-E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Si los milagros de la Biblia no son de verdad, si no </a:t>
            </a:r>
            <a:r>
              <a:rPr lang="es-E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ocur</a:t>
            </a:r>
            <a:r>
              <a:rPr lang="es-E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-rieron, entonces no se puede confiar en ninguna parte de la Biblia. Se sigue que Jesucristo nos mintió como </a:t>
            </a:r>
            <a:r>
              <a:rPr lang="es-E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tam-bién</a:t>
            </a:r>
            <a:r>
              <a:rPr lang="es-E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los apóstoles.</a:t>
            </a:r>
          </a:p>
        </p:txBody>
      </p:sp>
    </p:spTree>
    <p:extLst>
      <p:ext uri="{BB962C8B-B14F-4D97-AF65-F5344CB8AC3E}">
        <p14:creationId xmlns:p14="http://schemas.microsoft.com/office/powerpoint/2010/main" val="428023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68" y="132204"/>
            <a:ext cx="8742146" cy="601444"/>
          </a:xfrm>
        </p:spPr>
        <p:txBody>
          <a:bodyPr>
            <a:normAutofit/>
          </a:bodyPr>
          <a:lstStyle/>
          <a:p>
            <a:pPr algn="l">
              <a:tabLst>
                <a:tab pos="341313" algn="l"/>
                <a:tab pos="738188" algn="l"/>
              </a:tabLst>
            </a:pPr>
            <a:r>
              <a:rPr lang="en-US" sz="2400" b="1" cap="none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V. EL FIN DE BALAAM</a:t>
            </a:r>
            <a:endParaRPr lang="en-US" sz="2400" b="1" cap="none" dirty="0">
              <a:solidFill>
                <a:srgbClr val="FFFF00"/>
              </a:solidFill>
              <a:effectLst>
                <a:glow rad="38100">
                  <a:schemeClr val="bg1">
                    <a:lumMod val="65000"/>
                    <a:lumOff val="35000"/>
                    <a:alpha val="5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852" y="861238"/>
            <a:ext cx="8748862" cy="4008474"/>
          </a:xfrm>
        </p:spPr>
        <p:txBody>
          <a:bodyPr>
            <a:normAutofit/>
          </a:bodyPr>
          <a:lstStyle/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cap="none" dirty="0" smtClean="0">
                <a:solidFill>
                  <a:srgbClr val="D3C7E3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Num. 31:8,</a:t>
            </a:r>
            <a:r>
              <a:rPr lang="en-US" sz="2400" b="1" cap="none" dirty="0" smtClean="0">
                <a:solidFill>
                  <a:srgbClr val="BBA8D4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i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Mataron también, entre los muertos de ellos, a los reyes de </a:t>
            </a:r>
            <a:r>
              <a:rPr lang="es-ES" sz="2400" b="1" i="1" cap="none" dirty="0" err="1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Madián</a:t>
            </a:r>
            <a:r>
              <a:rPr lang="es-ES" sz="2400" b="1" i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b="1" i="1" cap="none" dirty="0" err="1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Evi</a:t>
            </a:r>
            <a:r>
              <a:rPr lang="es-ES" sz="2400" b="1" i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b="1" i="1" cap="none" dirty="0" err="1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Requem</a:t>
            </a:r>
            <a:r>
              <a:rPr lang="es-ES" sz="2400" b="1" i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b="1" i="1" cap="none" dirty="0" err="1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Zur</a:t>
            </a:r>
            <a:r>
              <a:rPr lang="es-ES" sz="2400" b="1" i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b="1" i="1" cap="none" dirty="0" err="1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Hur</a:t>
            </a:r>
            <a:r>
              <a:rPr lang="es-ES" sz="2400" b="1" i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ES" sz="2400" b="1" i="1" cap="none" dirty="0" err="1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Reba</a:t>
            </a:r>
            <a:r>
              <a:rPr lang="es-ES" sz="2400" b="1" i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cinco reyes de </a:t>
            </a:r>
            <a:r>
              <a:rPr lang="es-ES" sz="2400" b="1" i="1" cap="none" dirty="0" err="1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Madián</a:t>
            </a:r>
            <a:r>
              <a:rPr lang="es-ES" sz="2400" b="1" i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 también a </a:t>
            </a:r>
            <a:r>
              <a:rPr lang="es-ES" sz="2400" b="1" i="1" cap="none" dirty="0" err="1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Balaam</a:t>
            </a:r>
            <a:r>
              <a:rPr lang="es-ES" sz="2400" b="1" i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hijo de </a:t>
            </a:r>
            <a:r>
              <a:rPr lang="es-ES" sz="2400" b="1" i="1" cap="none" dirty="0" err="1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Beor</a:t>
            </a:r>
            <a:r>
              <a:rPr lang="es-ES" sz="2400" b="1" i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mataron a espada.</a:t>
            </a:r>
            <a:endParaRPr lang="en-US" sz="2400" b="1" i="1" cap="none" dirty="0" smtClean="0">
              <a:solidFill>
                <a:schemeClr val="tx1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Éste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el fin que 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salario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”  y “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honra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”  le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lograron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Desde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aquel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día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muerte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ha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estado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el Hades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angustia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tormento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b="1" i="1" cap="none" dirty="0" smtClean="0">
                <a:solidFill>
                  <a:srgbClr val="D3C7E3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Luc. 16:25,28</a:t>
            </a:r>
            <a:r>
              <a:rPr lang="en-U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cap="none" dirty="0" smtClean="0">
                <a:solidFill>
                  <a:srgbClr val="D3C7E3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Rom. 6:23</a:t>
            </a:r>
            <a:r>
              <a:rPr lang="en-US" sz="2400" b="1" cap="none" dirty="0" smtClean="0">
                <a:solidFill>
                  <a:srgbClr val="BBA8D4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Porque la paga del pecado es 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muerte</a:t>
            </a:r>
            <a:r>
              <a:rPr lang="es-E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separación eterna en el infierno.</a:t>
            </a:r>
            <a:endParaRPr lang="en-US" sz="2400" b="1" cap="none" dirty="0" smtClean="0"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¿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Cuándo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aprenderemos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lección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7392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68" y="132203"/>
            <a:ext cx="8742146" cy="2159306"/>
          </a:xfrm>
        </p:spPr>
        <p:txBody>
          <a:bodyPr>
            <a:normAutofit/>
          </a:bodyPr>
          <a:lstStyle/>
          <a:p>
            <a:pPr algn="l">
              <a:tabLst>
                <a:tab pos="341313" algn="l"/>
                <a:tab pos="738188" algn="l"/>
              </a:tabLst>
            </a:pPr>
            <a:endParaRPr lang="en-US" sz="2400" b="1" cap="none" dirty="0">
              <a:solidFill>
                <a:schemeClr val="tx1"/>
              </a:solidFill>
              <a:effectLst>
                <a:glow rad="38100">
                  <a:schemeClr val="bg1">
                    <a:lumMod val="65000"/>
                    <a:lumOff val="35000"/>
                    <a:alpha val="5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568" y="2192357"/>
            <a:ext cx="8742146" cy="4640660"/>
          </a:xfrm>
        </p:spPr>
        <p:txBody>
          <a:bodyPr>
            <a:normAutofit/>
          </a:bodyPr>
          <a:lstStyle/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endParaRPr lang="en-US" sz="2400" b="1" cap="none" dirty="0" smtClean="0"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8355330" y="6332220"/>
            <a:ext cx="205740" cy="30861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7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68" y="132204"/>
            <a:ext cx="8742146" cy="1519044"/>
          </a:xfrm>
        </p:spPr>
        <p:txBody>
          <a:bodyPr>
            <a:normAutofit fontScale="90000"/>
          </a:bodyPr>
          <a:lstStyle/>
          <a:p>
            <a:pPr>
              <a:tabLst>
                <a:tab pos="341313" algn="l"/>
                <a:tab pos="738188" algn="l"/>
              </a:tabLst>
            </a:pPr>
            <a:r>
              <a:rPr lang="en-US" sz="32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cap="none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 CAMINO, ERROR, DOCTRINA DE BALAAM</a:t>
            </a:r>
            <a:r>
              <a:rPr lang="en-US" sz="32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Predicar</a:t>
            </a:r>
            <a:r>
              <a:rPr lang="en-US" sz="32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32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lucro</a:t>
            </a:r>
            <a:r>
              <a:rPr lang="en-US" sz="32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Números</a:t>
            </a:r>
            <a:r>
              <a:rPr lang="en-US" sz="32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22-25</a:t>
            </a:r>
            <a:r>
              <a:rPr lang="en-US" sz="3200" b="1" cap="none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cap="none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700" b="1" cap="none" dirty="0">
              <a:solidFill>
                <a:srgbClr val="FF9966"/>
              </a:solidFill>
              <a:effectLst>
                <a:glow rad="38100">
                  <a:schemeClr val="bg1">
                    <a:lumMod val="65000"/>
                    <a:lumOff val="35000"/>
                    <a:alpha val="5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568" y="1349406"/>
            <a:ext cx="8742146" cy="5007327"/>
          </a:xfrm>
        </p:spPr>
        <p:txBody>
          <a:bodyPr>
            <a:normAutofit/>
          </a:bodyPr>
          <a:lstStyle/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cap="none" dirty="0" smtClean="0">
                <a:solidFill>
                  <a:srgbClr val="BBA8D4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 Ped. 2:15,16, 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Han dejado el camino recto, y se han 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ex-</a:t>
            </a:r>
            <a:r>
              <a:rPr lang="es-ES" sz="2400" b="1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traviado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siguiendo el </a:t>
            </a:r>
            <a:r>
              <a:rPr lang="es-ES" sz="2400" b="1" i="1" u="sng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camino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2400" b="1" i="1" cap="none" dirty="0" err="1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Balaam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hijo de </a:t>
            </a:r>
            <a:r>
              <a:rPr lang="es-ES" sz="2400" b="1" i="1" cap="none" dirty="0" err="1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Beor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el cual amó el premio de la maldad, 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16  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 fue reprendido por su iniquidad; pues una muda bestia de carga, hablando con voz de hombre, refrenó la locura del profeta. 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i="1" cap="none" dirty="0" smtClean="0">
                <a:solidFill>
                  <a:srgbClr val="BBA8D4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Judas  11, 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¡Ay de ellos! porque han seguido el camino de Caín, y se lanzaron por lucro en el </a:t>
            </a:r>
            <a:r>
              <a:rPr lang="es-ES" sz="2400" b="1" i="1" u="sng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error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2400" b="1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Balaam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cap="none" dirty="0" smtClean="0">
                <a:solidFill>
                  <a:srgbClr val="BBA8D4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Apoc. 2:14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Pero tengo unas pocas cosas contra ti: que tienes ahí a los que retienen la </a:t>
            </a:r>
            <a:r>
              <a:rPr lang="es-ES" sz="2400" b="1" i="1" u="sng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doctrina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2400" b="1" i="1" cap="none" dirty="0" err="1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Balaam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que enseñaba a </a:t>
            </a:r>
            <a:r>
              <a:rPr lang="es-ES" sz="2400" b="1" i="1" cap="none" dirty="0" err="1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Balac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poner tropiezo ante los hijos de Israel, a comer de cosas sacrificadas a los ídolos, y a cometer fornicación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cap="none" dirty="0" smtClean="0"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54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68" y="132204"/>
            <a:ext cx="8742146" cy="1217202"/>
          </a:xfrm>
        </p:spPr>
        <p:txBody>
          <a:bodyPr>
            <a:normAutofit/>
          </a:bodyPr>
          <a:lstStyle/>
          <a:p>
            <a:pPr>
              <a:tabLst>
                <a:tab pos="341313" algn="l"/>
                <a:tab pos="738188" algn="l"/>
              </a:tabLst>
            </a:pPr>
            <a:r>
              <a:rPr lang="en-US" sz="30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LECCIONES QUE APRENDER DE </a:t>
            </a:r>
            <a:br>
              <a:rPr lang="en-US" sz="30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LOS PECADOS DE </a:t>
            </a:r>
            <a:r>
              <a:rPr lang="en-US" sz="30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Él</a:t>
            </a:r>
            <a:endParaRPr lang="en-US" sz="3000" b="1" cap="none" dirty="0">
              <a:solidFill>
                <a:schemeClr val="tx1"/>
              </a:solidFill>
              <a:effectLst>
                <a:glow rad="38100">
                  <a:schemeClr val="bg1">
                    <a:lumMod val="65000"/>
                    <a:lumOff val="35000"/>
                    <a:alpha val="5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568" y="1927951"/>
            <a:ext cx="8742146" cy="2566931"/>
          </a:xfrm>
        </p:spPr>
        <p:txBody>
          <a:bodyPr>
            <a:normAutofit/>
          </a:bodyPr>
          <a:lstStyle/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3000" b="1" cap="none" dirty="0" smtClean="0">
                <a:solidFill>
                  <a:srgbClr val="BBA8D4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Rom. 15:4</a:t>
            </a:r>
            <a:r>
              <a:rPr lang="en-US" sz="30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30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Porque las cosas que se escribieron antes, para nuestra enseñanza se escribieron, a fin de que por la paciencia y la consolación de las Escrituras, tengamos esperanza. 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endParaRPr lang="en-US" sz="3200" b="1" cap="none" dirty="0" smtClean="0"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20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68" y="132204"/>
            <a:ext cx="8742146" cy="561859"/>
          </a:xfrm>
        </p:spPr>
        <p:txBody>
          <a:bodyPr>
            <a:normAutofit/>
          </a:bodyPr>
          <a:lstStyle/>
          <a:p>
            <a:pPr marL="0" lvl="3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:.</a:t>
            </a:r>
            <a:endParaRPr lang="en-US" sz="2400" b="1" dirty="0">
              <a:solidFill>
                <a:srgbClr val="FFFF00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849" y="694063"/>
            <a:ext cx="8742146" cy="5999700"/>
          </a:xfrm>
        </p:spPr>
        <p:txBody>
          <a:bodyPr>
            <a:normAutofit/>
          </a:bodyPr>
          <a:lstStyle/>
          <a:p>
            <a:pPr marL="0" lvl="3" algn="l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1. Israel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cerca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Jericó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campos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Moab,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listo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entrar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la Tierra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Prometida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cap="none" dirty="0" err="1" smtClean="0">
                <a:solidFill>
                  <a:srgbClr val="D3C7E3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Números</a:t>
            </a:r>
            <a:r>
              <a:rPr lang="en-US" sz="2400" b="1" cap="none" dirty="0" smtClean="0">
                <a:solidFill>
                  <a:srgbClr val="D3C7E3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22:1.</a:t>
            </a:r>
            <a:endParaRPr lang="en-US" sz="2400" b="1" cap="none" dirty="0" smtClean="0">
              <a:solidFill>
                <a:srgbClr val="D3C7E3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3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Balac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rey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Moab,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anticipa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derrota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israelitas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lvl="3" algn="l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 smtClean="0">
                <a:solidFill>
                  <a:srgbClr val="D3C7E3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22:4.</a:t>
            </a:r>
          </a:p>
          <a:p>
            <a:pPr marL="0" lvl="3" algn="l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Balac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Balaam: 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Ven 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pues, ahora, te ruego, 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maldíceme 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este pueblo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cap="none" dirty="0">
                <a:solidFill>
                  <a:srgbClr val="BBA8D4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cap="none" dirty="0">
                <a:solidFill>
                  <a:srgbClr val="D3C7E3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cap="none" dirty="0">
                <a:solidFill>
                  <a:srgbClr val="BBA8D4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:6</a:t>
            </a:r>
          </a:p>
          <a:p>
            <a:pPr marL="0" lvl="3" algn="l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4.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Mensajeros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enviados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Balaam con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dádivas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cap="none" dirty="0" smtClean="0">
                <a:solidFill>
                  <a:srgbClr val="BBA8D4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22:7</a:t>
            </a:r>
            <a:endParaRPr lang="en-US" sz="2400" b="1" cap="none" dirty="0">
              <a:solidFill>
                <a:srgbClr val="BBA8D4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3" algn="l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5. Balaam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consulta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con Dios; </a:t>
            </a:r>
            <a:r>
              <a:rPr lang="en-U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400" b="1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vayas</a:t>
            </a:r>
            <a:r>
              <a:rPr lang="en-U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400" b="1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ellos</a:t>
            </a:r>
            <a:r>
              <a:rPr lang="en-U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 maldigas al pueblo, porque bendito 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en-US" sz="2400" b="1" cap="none" dirty="0" smtClean="0">
                <a:solidFill>
                  <a:srgbClr val="BBA8D4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22:12</a:t>
            </a:r>
          </a:p>
          <a:p>
            <a:pPr marL="0" lvl="3" algn="l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>
                <a:solidFill>
                  <a:srgbClr val="BBA8D4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6. Balaam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rehúsa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mensajeros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rechaza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sus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ofertas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cap="none" dirty="0" smtClean="0">
                <a:solidFill>
                  <a:srgbClr val="BBA8D4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22:13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cap="none" dirty="0">
              <a:solidFill>
                <a:srgbClr val="BBA8D4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3" algn="l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200" b="1" cap="none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II. BALAC  AUMENTA LA SEGUNDA OFERTA Y PREVALECE </a:t>
            </a:r>
          </a:p>
          <a:p>
            <a:pPr marL="0" lvl="3" algn="l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2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1. La </a:t>
            </a:r>
            <a:r>
              <a:rPr lang="en-US" sz="22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segunda</a:t>
            </a:r>
            <a:r>
              <a:rPr lang="en-US" sz="22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oferta</a:t>
            </a:r>
            <a:r>
              <a:rPr lang="en-US" sz="22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Balac</a:t>
            </a:r>
            <a:r>
              <a:rPr lang="en-US" sz="22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gran </a:t>
            </a:r>
            <a:r>
              <a:rPr lang="en-US" sz="2200" b="1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promoción</a:t>
            </a:r>
            <a:r>
              <a:rPr lang="en-US" sz="22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2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22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decir</a:t>
            </a:r>
            <a:r>
              <a:rPr lang="en-US" sz="22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“dime lo que </a:t>
            </a:r>
            <a:r>
              <a:rPr lang="en-US" sz="22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pida</a:t>
            </a:r>
            <a:r>
              <a:rPr lang="en-US" sz="22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en-US" sz="2200" b="1" cap="none" dirty="0" smtClean="0">
                <a:solidFill>
                  <a:srgbClr val="BBA8D4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22:16,17 </a:t>
            </a:r>
            <a:endParaRPr lang="en-US" sz="2200" b="1" cap="none" dirty="0" smtClean="0">
              <a:solidFill>
                <a:srgbClr val="BBA8D4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3" algn="l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2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 La </a:t>
            </a:r>
            <a:r>
              <a:rPr lang="en-US" sz="22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respuesta</a:t>
            </a:r>
            <a:r>
              <a:rPr lang="en-US" sz="22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cap="none" dirty="0" err="1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sabia</a:t>
            </a:r>
            <a:r>
              <a:rPr lang="en-US" sz="22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2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Balaam, </a:t>
            </a:r>
            <a:r>
              <a:rPr lang="en-US" sz="2200" b="1" cap="none" dirty="0" smtClean="0">
                <a:solidFill>
                  <a:srgbClr val="BBA8D4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22:18</a:t>
            </a:r>
            <a:r>
              <a:rPr lang="en-US" sz="22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2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Aunque </a:t>
            </a:r>
            <a:r>
              <a:rPr lang="es-ES" sz="2200" b="1" i="1" cap="none" dirty="0" err="1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Balac</a:t>
            </a:r>
            <a:r>
              <a:rPr lang="es-ES" sz="22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me diese su casa llena de plata y oro, no puedo traspasar la palabra de Jehová mi Dios para hacer cosa chica ni </a:t>
            </a:r>
            <a:r>
              <a:rPr lang="es-ES" sz="22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grande</a:t>
            </a:r>
            <a:r>
              <a:rPr lang="es-ES" sz="22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2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200" b="1" i="1" cap="none" dirty="0" smtClean="0"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31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68" y="132204"/>
            <a:ext cx="8742146" cy="1299990"/>
          </a:xfrm>
        </p:spPr>
        <p:txBody>
          <a:bodyPr>
            <a:normAutofit/>
          </a:bodyPr>
          <a:lstStyle/>
          <a:p>
            <a:pPr algn="l">
              <a:tabLst>
                <a:tab pos="341313" algn="l"/>
                <a:tab pos="738188" algn="l"/>
              </a:tabLst>
            </a:pP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3. Balaam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sugiere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consultar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Dios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revelación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adicional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cap="none" dirty="0" smtClean="0">
                <a:solidFill>
                  <a:srgbClr val="D3C7E3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22:19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No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estuvo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contento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con lo que Dios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había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revelado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cap="none" dirty="0" smtClean="0">
                <a:solidFill>
                  <a:srgbClr val="D3C7E3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v. 12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cap="none" dirty="0">
              <a:solidFill>
                <a:schemeClr val="tx1"/>
              </a:solidFill>
              <a:effectLst>
                <a:glow rad="38100">
                  <a:schemeClr val="bg1">
                    <a:lumMod val="65000"/>
                    <a:lumOff val="35000"/>
                    <a:alpha val="5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568" y="1344059"/>
            <a:ext cx="8742146" cy="4257752"/>
          </a:xfrm>
        </p:spPr>
        <p:txBody>
          <a:bodyPr>
            <a:normAutofit/>
          </a:bodyPr>
          <a:lstStyle/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mundo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denominacional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quiere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”. El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silencio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las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Escrituras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no les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detiene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“¿</a:t>
            </a:r>
            <a:r>
              <a:rPr lang="en-US" sz="2400" b="1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Dónde</a:t>
            </a:r>
            <a:r>
              <a:rPr lang="en-U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dice Dios que no se </a:t>
            </a:r>
            <a:r>
              <a:rPr lang="en-US" sz="2400" b="1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U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hacer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?”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4. 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Dios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dijo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Balaam que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fuera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mensajeros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lue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-go Dios se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enojó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él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porque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fue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cap="none" dirty="0" smtClean="0">
                <a:solidFill>
                  <a:srgbClr val="D3C7E3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22:20-22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…. 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 vino Dios a </a:t>
            </a:r>
            <a:r>
              <a:rPr lang="es-ES" sz="2400" b="1" i="1" cap="none" dirty="0" err="1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Balaam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noche, y le dijo: Si vinieron para llamarte estos hombres, levántate y vete con ellos; pero harás lo que yo te diga. 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…..</a:t>
            </a:r>
          </a:p>
          <a:p>
            <a:pPr marL="0" lvl="1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21  Así </a:t>
            </a:r>
            <a:r>
              <a:rPr lang="es-ES" sz="2400" b="1" i="1" cap="none" dirty="0" err="1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Balaam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se levantó por la mañana, y enalbardó su asna y fue con los príncipes de Moab. 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…..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22  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 la ira de Dios se encendió porque él 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iba.</a:t>
            </a:r>
            <a:endParaRPr lang="en-US" sz="2400" b="1" i="1" cap="none" dirty="0" smtClean="0"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endParaRPr lang="en-US" sz="2400" b="1" cap="none" dirty="0"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84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68" y="132203"/>
            <a:ext cx="8742146" cy="1377001"/>
          </a:xfrm>
        </p:spPr>
        <p:txBody>
          <a:bodyPr>
            <a:normAutofit/>
          </a:bodyPr>
          <a:lstStyle/>
          <a:p>
            <a:pPr marL="0" lvl="1" indent="-457200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Aquí</a:t>
            </a:r>
            <a:r>
              <a:rPr lang="en-US" sz="2400" b="1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tenemos</a:t>
            </a:r>
            <a:r>
              <a:rPr lang="en-US" sz="2400" b="1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2400" b="1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lang="en-US" sz="2400" b="1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b="1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permitir</a:t>
            </a:r>
            <a:r>
              <a:rPr lang="en-US" sz="2400" b="1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Dios </a:t>
            </a:r>
            <a:r>
              <a:rPr lang="en-US" sz="2400" b="1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algo</a:t>
            </a:r>
            <a:r>
              <a:rPr lang="en-US" sz="2400" b="1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que no </a:t>
            </a:r>
            <a:r>
              <a:rPr lang="en-US" sz="2400" b="1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autoriza</a:t>
            </a:r>
            <a:r>
              <a:rPr lang="en-US" sz="2400" b="1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400" b="1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aprueba</a:t>
            </a:r>
            <a:r>
              <a:rPr lang="en-US" sz="2400" b="1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con el fin de </a:t>
            </a:r>
            <a:r>
              <a:rPr lang="en-US" sz="2400" b="1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enseñar</a:t>
            </a:r>
            <a:r>
              <a:rPr lang="en-US" sz="2400" b="1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sz="2400" b="1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lección</a:t>
            </a:r>
            <a:r>
              <a:rPr lang="en-US" sz="2400" b="1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nece-sitada</a:t>
            </a:r>
            <a:r>
              <a:rPr lang="en-US" sz="2400" b="1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smtClean="0">
                <a:solidFill>
                  <a:srgbClr val="D3C7E3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22:20-22</a:t>
            </a:r>
            <a:r>
              <a:rPr lang="en-US" sz="2400" b="1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852" y="1509205"/>
            <a:ext cx="8748862" cy="3950562"/>
          </a:xfrm>
        </p:spPr>
        <p:txBody>
          <a:bodyPr>
            <a:normAutofit/>
          </a:bodyPr>
          <a:lstStyle/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veces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Dios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permite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hacer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lo que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queremos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cuan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-do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buscamos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seguir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nuestro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propio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camino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ejemplo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Israel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insistió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rey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humano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tenían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naciones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vecinas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cap="none" dirty="0" smtClean="0">
                <a:solidFill>
                  <a:srgbClr val="D3C7E3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400" b="1" cap="none" dirty="0">
                <a:solidFill>
                  <a:srgbClr val="D3C7E3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Sam. </a:t>
            </a:r>
            <a:r>
              <a:rPr lang="en-US" sz="2400" b="1" cap="none" dirty="0" smtClean="0">
                <a:solidFill>
                  <a:srgbClr val="D3C7E3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8:5, ….. </a:t>
            </a:r>
            <a:r>
              <a:rPr lang="en-US" sz="2400" b="1" cap="none" dirty="0" smtClean="0">
                <a:solidFill>
                  <a:srgbClr val="BBA8D4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b="1" i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constitúyenos </a:t>
            </a:r>
            <a:r>
              <a:rPr lang="es-ES" sz="2400" b="1" i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ahora un rey que nos juzgue, como tienen todas las naciones</a:t>
            </a:r>
            <a:r>
              <a:rPr lang="es-ES" sz="2400" b="1" i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s-ES" sz="2400" b="1" i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Dios era su rey, pero ellos deseaban un rey terrenal y al pedirlo en realidad desechaban a Dios, </a:t>
            </a:r>
            <a:r>
              <a:rPr lang="es-ES" sz="2400" b="1" cap="none" dirty="0" smtClean="0">
                <a:solidFill>
                  <a:srgbClr val="D3C7E3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8:7.</a:t>
            </a:r>
            <a:endParaRPr lang="en-US" sz="2400" b="1" cap="none" dirty="0">
              <a:solidFill>
                <a:srgbClr val="D3C7E3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Dios se lo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furor y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luego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lo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quitó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ira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2400" b="1" cap="none" dirty="0" smtClean="0">
                <a:solidFill>
                  <a:srgbClr val="D3C7E3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Oseas13:11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 di rey en mi furor, y te lo quité en mi ira. </a:t>
            </a:r>
          </a:p>
        </p:txBody>
      </p:sp>
    </p:spTree>
    <p:extLst>
      <p:ext uri="{BB962C8B-B14F-4D97-AF65-F5344CB8AC3E}">
        <p14:creationId xmlns:p14="http://schemas.microsoft.com/office/powerpoint/2010/main" val="222656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68" y="220340"/>
            <a:ext cx="8742146" cy="1510806"/>
          </a:xfrm>
        </p:spPr>
        <p:txBody>
          <a:bodyPr>
            <a:normAutofit fontScale="90000"/>
          </a:bodyPr>
          <a:lstStyle/>
          <a:p>
            <a:pPr algn="l">
              <a:tabLst>
                <a:tab pos="171450" algn="l"/>
                <a:tab pos="738188" algn="l"/>
              </a:tabLst>
            </a:pPr>
            <a:r>
              <a:rPr lang="en-US" sz="27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5</a:t>
            </a:r>
            <a:r>
              <a:rPr lang="en-US" sz="27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US" sz="27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ángel</a:t>
            </a:r>
            <a:r>
              <a:rPr lang="en-US" sz="27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enviado</a:t>
            </a:r>
            <a:r>
              <a:rPr lang="en-US" sz="27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27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adversario</a:t>
            </a:r>
            <a:r>
              <a:rPr lang="en-US" sz="27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7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satán</a:t>
            </a:r>
            <a:r>
              <a:rPr lang="en-US" sz="27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), causa que el </a:t>
            </a:r>
            <a:r>
              <a:rPr lang="en-US" sz="27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asna</a:t>
            </a:r>
            <a:r>
              <a:rPr lang="en-US" sz="27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pare y </a:t>
            </a:r>
            <a:r>
              <a:rPr lang="en-US" sz="27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hable</a:t>
            </a:r>
            <a:r>
              <a:rPr lang="en-US" sz="27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Balaam. </a:t>
            </a:r>
            <a:r>
              <a:rPr lang="en-US" sz="27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Entonces</a:t>
            </a:r>
            <a:r>
              <a:rPr lang="en-US" sz="27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27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ángel</a:t>
            </a:r>
            <a:r>
              <a:rPr lang="en-US" sz="27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27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visto</a:t>
            </a:r>
            <a:r>
              <a:rPr lang="en-US" sz="27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27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Balaam y le dice que </a:t>
            </a:r>
            <a:r>
              <a:rPr lang="en-US" sz="27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7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camino</a:t>
            </a:r>
            <a:r>
              <a:rPr lang="en-US" sz="27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(de Balaam) </a:t>
            </a:r>
            <a:r>
              <a:rPr lang="en-US" sz="27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27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perverso</a:t>
            </a:r>
            <a:r>
              <a:rPr lang="en-US" sz="27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700" b="1" cap="none" dirty="0">
              <a:solidFill>
                <a:schemeClr val="tx1"/>
              </a:solidFill>
              <a:effectLst>
                <a:glow rad="38100">
                  <a:schemeClr val="bg1">
                    <a:lumMod val="65000"/>
                    <a:lumOff val="35000"/>
                    <a:alpha val="5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928" y="1731146"/>
            <a:ext cx="8742146" cy="4801856"/>
          </a:xfrm>
        </p:spPr>
        <p:txBody>
          <a:bodyPr>
            <a:normAutofit lnSpcReduction="10000"/>
          </a:bodyPr>
          <a:lstStyle/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6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Balaam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confiesa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pecado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todavía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enviado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bendecir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Israel al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llegar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Moab.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n-US" sz="2400" b="1" cap="none" dirty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cap="none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DIOS PONE PALABRAS EN LA BOCA DE BALAAM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1.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Después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ofrecer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Balac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sacrificios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Balaam,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lugar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maldecir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Israel,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habla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parábola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que Dios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puso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boca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y Balaam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concluye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diciendo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¿Quién contará el polvo de Jacob, O el número de la cuarta parte de Israel? Muera yo la muerte de los rectos, Y mi postrimería sea como la suya. 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cap="none" dirty="0">
                <a:solidFill>
                  <a:srgbClr val="BBA8D4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23:10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¿Son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éstas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las palabras que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quiero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salgan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mi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boca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2. </a:t>
            </a:r>
            <a:r>
              <a:rPr lang="en-US" sz="2400" b="1" cap="none" dirty="0" err="1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Balac</a:t>
            </a:r>
            <a:r>
              <a:rPr lang="en-US" sz="24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lleva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Balaam a un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segundo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lugar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alto para que 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Balaam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maldiga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Israel.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Otra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vez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Balaam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bendice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Israel.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parabola dice:  ….</a:t>
            </a:r>
          </a:p>
        </p:txBody>
      </p:sp>
    </p:spTree>
    <p:extLst>
      <p:ext uri="{BB962C8B-B14F-4D97-AF65-F5344CB8AC3E}">
        <p14:creationId xmlns:p14="http://schemas.microsoft.com/office/powerpoint/2010/main" val="392178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68" y="132204"/>
            <a:ext cx="8742146" cy="1998438"/>
          </a:xfrm>
        </p:spPr>
        <p:txBody>
          <a:bodyPr>
            <a:normAutofit/>
          </a:bodyPr>
          <a:lstStyle/>
          <a:p>
            <a:pPr algn="l">
              <a:tabLst>
                <a:tab pos="341313" algn="l"/>
                <a:tab pos="738188" algn="l"/>
              </a:tabLst>
            </a:pPr>
            <a:r>
              <a:rPr lang="es-ES" sz="2400" b="1" i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Dios no es hombre, para que mienta, Ni hijo de hombre para que se arrepienta. Él dijo, ¿y no hará? Habló, ¿y no lo ejecutará? …  </a:t>
            </a:r>
            <a:br>
              <a:rPr lang="es-ES" sz="2400" b="1" i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b="1" i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¿No te he dicho que todo lo que Jehová me diga, eso tengo que hacer? </a:t>
            </a:r>
            <a:r>
              <a:rPr lang="en-US" sz="2400" b="1" cap="none" dirty="0" smtClean="0">
                <a:solidFill>
                  <a:srgbClr val="BBA8D4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23:19,26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cap="none" dirty="0">
              <a:solidFill>
                <a:schemeClr val="tx1"/>
              </a:solidFill>
              <a:effectLst>
                <a:glow rad="38100">
                  <a:schemeClr val="bg1">
                    <a:lumMod val="65000"/>
                    <a:lumOff val="35000"/>
                    <a:alpha val="5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568" y="2121764"/>
            <a:ext cx="8742146" cy="4172504"/>
          </a:xfrm>
        </p:spPr>
        <p:txBody>
          <a:bodyPr>
            <a:normAutofit/>
          </a:bodyPr>
          <a:lstStyle/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3. 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Una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tercera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vez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Balak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lleva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Balaam y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ofrece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sacrifici-os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y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parábola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tercera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vez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Balaam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bendice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Israel.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4.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Enojado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Balac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dice a Balaam que </a:t>
            </a:r>
            <a:r>
              <a:rPr lang="en-US" sz="2400" b="1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Jehová</a:t>
            </a:r>
            <a:r>
              <a:rPr lang="en-U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ha </a:t>
            </a:r>
            <a:r>
              <a:rPr lang="en-US" sz="2400" b="1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priva</a:t>
            </a:r>
            <a:r>
              <a:rPr lang="en-U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-do de </a:t>
            </a:r>
            <a:r>
              <a:rPr lang="en-US" sz="2400" b="1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honra</a:t>
            </a:r>
            <a:r>
              <a:rPr lang="en-U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i="1" cap="none" dirty="0" smtClean="0">
                <a:solidFill>
                  <a:srgbClr val="BBA8D4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24:11</a:t>
            </a:r>
            <a:r>
              <a:rPr lang="en-U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respuesta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Balaam: 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es-ES" sz="2400" b="1" i="1" cap="none" dirty="0" err="1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Balac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me diese su casa llena de plata y oro, yo no podré traspasar el dicho de Jehová para hacer cosa buena ni mala de mi arbitrio, mas lo que hable Jehová, 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¿eso 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diré yo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i="1" cap="none" dirty="0" smtClean="0">
                <a:solidFill>
                  <a:srgbClr val="BBA8D4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24:13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2400" b="1" i="1" cap="none" dirty="0" smtClean="0"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Compárese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con la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actitud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querer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oír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”;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decir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oír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lo que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queremos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719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68" y="132204"/>
            <a:ext cx="8742146" cy="808830"/>
          </a:xfrm>
        </p:spPr>
        <p:txBody>
          <a:bodyPr>
            <a:normAutofit/>
          </a:bodyPr>
          <a:lstStyle/>
          <a:p>
            <a:pPr algn="l">
              <a:tabLst>
                <a:tab pos="341313" algn="l"/>
                <a:tab pos="738188" algn="l"/>
              </a:tabLst>
            </a:pPr>
            <a:r>
              <a:rPr lang="en-US" sz="2400" b="1" cap="none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I. EL CAMINO, EL ERROR DE BALAAM</a:t>
            </a:r>
            <a:endParaRPr lang="en-US" sz="2400" b="1" cap="none" dirty="0">
              <a:solidFill>
                <a:srgbClr val="FFFF00"/>
              </a:solidFill>
              <a:effectLst>
                <a:glow rad="38100">
                  <a:schemeClr val="bg1">
                    <a:lumMod val="65000"/>
                    <a:lumOff val="35000"/>
                    <a:alpha val="5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568" y="941034"/>
            <a:ext cx="8742146" cy="5916966"/>
          </a:xfrm>
        </p:spPr>
        <p:txBody>
          <a:bodyPr>
            <a:normAutofit/>
          </a:bodyPr>
          <a:lstStyle/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Predicó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lucre,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dinero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 error: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buscar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beneficios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materiales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medio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des-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obedecer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Dios.  </a:t>
            </a:r>
            <a:r>
              <a:rPr lang="en-US" sz="2400" b="1" cap="none" dirty="0" smtClean="0">
                <a:solidFill>
                  <a:srgbClr val="D3C7E3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22:16,17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…</a:t>
            </a:r>
            <a:endParaRPr lang="en-US" sz="2400" b="1" cap="none" dirty="0"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Te 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ruego que no dejes de venir a mí; 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17  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porque sin duda te honraré mucho, y haré todo lo que me digas; ven, pues, ahora, maldíceme a este pueblo. 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Dios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quiso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bendijera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Israel,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él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quiso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maldecir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-le. </a:t>
            </a:r>
            <a:r>
              <a:rPr lang="en-US" sz="2400" b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s-ES" sz="2400" b="1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ue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reprendido por su iniquidad; pues una muda bestia de carga, hablando con voz de hombre, refrenó la locura del </a:t>
            </a:r>
            <a:r>
              <a:rPr lang="es-ES" sz="2400" b="1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profeta, </a:t>
            </a:r>
            <a:r>
              <a:rPr lang="es-ES" sz="2400" b="1" i="1" cap="none" dirty="0" smtClean="0">
                <a:solidFill>
                  <a:srgbClr val="BBA8D4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 Ped. 2:16.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s-ES" sz="24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 camino fue el de avaricia y materialismo, </a:t>
            </a:r>
            <a:r>
              <a:rPr lang="es-ES" sz="2400" b="1" cap="none" dirty="0" smtClean="0">
                <a:solidFill>
                  <a:srgbClr val="D3C7E3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Tim. 6:9, 10, ….</a:t>
            </a:r>
          </a:p>
          <a:p>
            <a:pPr marL="0" lvl="1" indent="-457200" algn="l">
              <a:spcBef>
                <a:spcPts val="0"/>
              </a:spcBef>
              <a:spcAft>
                <a:spcPts val="0"/>
              </a:spcAft>
              <a:tabLst>
                <a:tab pos="231775" algn="l"/>
                <a:tab pos="461963" algn="l"/>
                <a:tab pos="738188" algn="l"/>
              </a:tabLst>
            </a:pPr>
            <a:r>
              <a:rPr lang="es-ES" sz="2400" b="1" cap="none" dirty="0">
                <a:solidFill>
                  <a:srgbClr val="D3C7E3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b="1" i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ES" sz="2400" b="1" i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que quieren enriquecerse caen en tentación y lazo, y en muchas codicias necias y dañosas, que hunden a los hombres en destrucción y </a:t>
            </a:r>
            <a:r>
              <a:rPr lang="es-ES" sz="2400" b="1" i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perdición. Porque raíz de </a:t>
            </a:r>
            <a:r>
              <a:rPr lang="es-ES" sz="2400" b="1" i="1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  <a:endParaRPr lang="es-ES" sz="2400" b="1" i="1" cap="none" dirty="0">
              <a:solidFill>
                <a:schemeClr val="tx1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21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h">
  <a:themeElements>
    <a:clrScheme name="Mesh">
      <a:dk1>
        <a:sysClr val="windowText" lastClr="000000"/>
      </a:dk1>
      <a:lt1>
        <a:sysClr val="window" lastClr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Mesh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sh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84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000000">
                <a:alpha val="5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25400" h="254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28000"/>
                <a:satMod val="94000"/>
                <a:lumMod val="20000"/>
              </a:schemeClr>
              <a:schemeClr val="phClr">
                <a:tint val="94000"/>
                <a:shade val="84000"/>
                <a:satMod val="148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sh" id="{789EC3FE-34FD-429C-9918-760025E6C145}" vid="{B8BE45C0-8141-4D58-8C71-A009BC26FB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TM03457485[[fn=Mesh]]</Template>
  <TotalTime>3603</TotalTime>
  <Words>133</Words>
  <Application>Microsoft Office PowerPoint</Application>
  <PresentationFormat>On-screen Show (4:3)</PresentationFormat>
  <Paragraphs>93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Century Gothic</vt:lpstr>
      <vt:lpstr>Mesh</vt:lpstr>
      <vt:lpstr>PowerPoint Presentation</vt:lpstr>
      <vt:lpstr>                EL CAMINO, ERROR, DOCTRINA DE BALAAM Predicar por lucro, Números 22-25 </vt:lpstr>
      <vt:lpstr>LECCIONES QUE APRENDER DE  LOS PECADOS DE Él</vt:lpstr>
      <vt:lpstr>I. Introducción:.</vt:lpstr>
      <vt:lpstr> 3. Balaam sugiere consultar a Dios por revelación adicional, 22:19. No estuvo contento con lo que Dios ya le había revelado, v. 12.</vt:lpstr>
      <vt:lpstr> Aquí tenemos un caso de permitir Dios algo que no autoriza o aprueba, con el fin de enseñar una lección nece-sitada, 22:20-22.</vt:lpstr>
      <vt:lpstr> 5. Un ángel, enviado como adversario (satán), causa que el asna pare y hable a Balaam. Entonces el ángel es visto por Balaam y le dice que su camino (de Balaam) es perverso.</vt:lpstr>
      <vt:lpstr>Dios no es hombre, para que mienta, Ni hijo de hombre para que se arrepienta. Él dijo, ¿y no hará? Habló, ¿y no lo ejecutará? …    ¿No te he dicho que todo lo que Jehová me diga, eso tengo que hacer? 23:19,26.</vt:lpstr>
      <vt:lpstr>I. EL CAMINO, EL ERROR DE BALAAM</vt:lpstr>
      <vt:lpstr>todos los males es el amor al dinero, el cual codiciando algunos, se extraviaron de la fe, y fueron traspasados de muchos dolores.</vt:lpstr>
      <vt:lpstr> La avaricia es idolatría, y se menciona juntamente con la fornicación, Col. 3:5,6 …… </vt:lpstr>
      <vt:lpstr> Letrero de una iglesia en Houston : “No criticamos, no condenamos, solamente amamos” = predicamos solamen-te lo que la gente quiere oir; es decir, nada negativo.</vt:lpstr>
      <vt:lpstr>las novedades, las innovaciones, la fama y la fortuna.</vt:lpstr>
      <vt:lpstr>  3  Porque vendrá tiempo cuando no sufrirán la sana doctrina, sino que teniendo comezón de oír, se amontona-rán maestros conforme a sus propias concupiscencias, …</vt:lpstr>
      <vt:lpstr> Los israelitas permitieron que fueran seducidos por las atracciones del pecado. Los moabitas: “Venid a comer con nosotros y tened placer (la fornicación) al adorar a nuestros dioses”. Números capítulo 25.</vt:lpstr>
      <vt:lpstr> Pedro dice (2 Ped. 2;16) literalmente que una bestia sin voz con la voz de hombre habló. ¡Esto fue un milagro!  ….</vt:lpstr>
      <vt:lpstr>V. EL FIN DE BALAAM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asasas</dc:title>
  <dc:creator>Bill Reeves</dc:creator>
  <cp:lastModifiedBy>Bill Reeves</cp:lastModifiedBy>
  <cp:revision>144</cp:revision>
  <cp:lastPrinted>2016-05-11T21:00:09Z</cp:lastPrinted>
  <dcterms:created xsi:type="dcterms:W3CDTF">2016-04-15T16:25:15Z</dcterms:created>
  <dcterms:modified xsi:type="dcterms:W3CDTF">2016-11-13T03:00:40Z</dcterms:modified>
</cp:coreProperties>
</file>